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6858000" type="screen4x3"/>
  <p:notesSz cx="6858000" cy="9144000"/>
  <p:embeddedFontLst>
    <p:embeddedFont>
      <p:font typeface="Century Gothic" panose="020B0502020202020204" pitchFamily="34" charset="0"/>
      <p:regular r:id="rId28"/>
      <p:bold r:id="rId29"/>
      <p:italic r:id="rId30"/>
      <p:boldItalic r:id="rId31"/>
    </p:embeddedFont>
    <p:embeddedFont>
      <p:font typeface="Palatino Linotype" panose="02040502050505030304" pitchFamily="18" charset="0"/>
      <p:regular r:id="rId32"/>
      <p:bold r:id="rId33"/>
      <p:italic r:id="rId34"/>
      <p:boldItalic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Microsoft JhengHei" panose="020B0604030504040204" pitchFamily="34" charset="-120"/>
      <p:regular r:id="rId40"/>
      <p:bold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42" roundtripDataSignature="AMtx7miMNnAEJKrLweOPEnClwi5UbIAI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ABC1AE73-147D-46F2-9CAB-DF296DA9AE01}">
  <a:tblStyle styleId="{ABC1AE73-147D-46F2-9CAB-DF296DA9AE01}" styleName="Table_0">
    <a:wholeTbl>
      <a:tcTxStyle b="off" i="off">
        <a:font>
          <a:latin typeface="Palatino Linotype"/>
          <a:ea typeface="Palatino Linotype"/>
          <a:cs typeface="Palatino Linotype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BF2"/>
          </a:solidFill>
        </a:fill>
      </a:tcStyle>
    </a:wholeTbl>
    <a:band1H>
      <a:tcTxStyle/>
      <a:tcStyle>
        <a:tcBdr/>
        <a:fill>
          <a:solidFill>
            <a:srgbClr val="D1D5E5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1D5E5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Palatino Linotype"/>
          <a:ea typeface="Palatino Linotype"/>
          <a:cs typeface="Palatino Linotype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Palatino Linotype"/>
          <a:ea typeface="Palatino Linotype"/>
          <a:cs typeface="Palatino Linotype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Palatino Linotype"/>
          <a:ea typeface="Palatino Linotype"/>
          <a:cs typeface="Palatino Linotype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Palatino Linotype"/>
          <a:ea typeface="Palatino Linotype"/>
          <a:cs typeface="Palatino Linotype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CE07844-F508-4C13-AFD6-11A57F1B386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-167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462546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1 -&gt; timm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2 -&gt; bing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3 -&gt; enor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4 -&gt; gene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5 -&gt; allen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7"/>
          <p:cNvSpPr txBox="1"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Palatino Linotype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7"/>
          <p:cNvSpPr txBox="1"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lvl="1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7"/>
          <p:cNvSpPr txBox="1">
            <a:spLocks noGrp="1"/>
          </p:cNvSpPr>
          <p:nvPr>
            <p:ph type="dt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7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27"/>
          <p:cNvSpPr txBox="1">
            <a:spLocks noGrp="1"/>
          </p:cNvSpPr>
          <p:nvPr>
            <p:ph type="ft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6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322222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6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36"/>
          <p:cNvSpPr txBox="1">
            <a:spLocks noGrp="1"/>
          </p:cNvSpPr>
          <p:nvPr>
            <p:ph type="dt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6"/>
          <p:cNvSpPr txBox="1">
            <a:spLocks noGrp="1"/>
          </p:cNvSpPr>
          <p:nvPr>
            <p:ph type="ft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7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322222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7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37"/>
          <p:cNvSpPr txBox="1">
            <a:spLocks noGrp="1"/>
          </p:cNvSpPr>
          <p:nvPr>
            <p:ph type="dt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7"/>
          <p:cNvSpPr txBox="1">
            <a:spLocks noGrp="1"/>
          </p:cNvSpPr>
          <p:nvPr>
            <p:ph type="ft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7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8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322222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o"/>
              <a:defRPr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o"/>
              <a:defRPr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28"/>
          <p:cNvSpPr txBox="1">
            <a:spLocks noGrp="1"/>
          </p:cNvSpPr>
          <p:nvPr>
            <p:ph type="dt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8"/>
          <p:cNvSpPr txBox="1">
            <a:spLocks noGrp="1"/>
          </p:cNvSpPr>
          <p:nvPr>
            <p:ph type="ft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8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9"/>
          <p:cNvSpPr txBox="1"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alatino Linotype"/>
              <a:buNone/>
              <a:defRPr sz="4800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9"/>
          <p:cNvSpPr txBox="1"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29"/>
          <p:cNvSpPr txBox="1">
            <a:spLocks noGrp="1"/>
          </p:cNvSpPr>
          <p:nvPr>
            <p:ph type="dt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9"/>
          <p:cNvSpPr txBox="1">
            <a:spLocks noGrp="1"/>
          </p:cNvSpPr>
          <p:nvPr>
            <p:ph type="ft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9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29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36" name="Google Shape;36;p29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37" name="Google Shape;37;p29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0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322222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0"/>
          <p:cNvSpPr txBox="1">
            <a:spLocks noGrp="1"/>
          </p:cNvSpPr>
          <p:nvPr>
            <p:ph type="body" idx="1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 sz="2400"/>
            </a:lvl1pPr>
            <a:lvl2pPr marL="914400" lvl="1" indent="-3302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o"/>
              <a:defRPr sz="1600"/>
            </a:lvl2pPr>
            <a:lvl3pPr marL="1371600" lvl="2" indent="-3302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o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o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o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1" name="Google Shape;41;p30"/>
          <p:cNvSpPr txBox="1">
            <a:spLocks noGrp="1"/>
          </p:cNvSpPr>
          <p:nvPr>
            <p:ph type="dt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0"/>
          <p:cNvSpPr txBox="1">
            <a:spLocks noGrp="1"/>
          </p:cNvSpPr>
          <p:nvPr>
            <p:ph type="ft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0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Google Shape;44;p30"/>
          <p:cNvSpPr txBox="1">
            <a:spLocks noGrp="1"/>
          </p:cNvSpPr>
          <p:nvPr>
            <p:ph type="body" idx="2"/>
          </p:nvPr>
        </p:nvSpPr>
        <p:spPr>
          <a:xfrm>
            <a:off x="365760" y="1600200"/>
            <a:ext cx="4041648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alatino Linotyp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 sz="2400" b="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31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4177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 sz="2400" b="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31"/>
          <p:cNvSpPr txBox="1">
            <a:spLocks noGrp="1"/>
          </p:cNvSpPr>
          <p:nvPr>
            <p:ph type="dt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1"/>
          <p:cNvSpPr txBox="1">
            <a:spLocks noGrp="1"/>
          </p:cNvSpPr>
          <p:nvPr>
            <p:ph type="ft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1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" name="Google Shape;52;p31"/>
          <p:cNvSpPr txBox="1">
            <a:spLocks noGrp="1"/>
          </p:cNvSpPr>
          <p:nvPr>
            <p:ph type="body" idx="3"/>
          </p:nvPr>
        </p:nvSpPr>
        <p:spPr>
          <a:xfrm>
            <a:off x="457200" y="2212848"/>
            <a:ext cx="4041648" cy="3913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31"/>
          <p:cNvSpPr txBox="1">
            <a:spLocks noGrp="1"/>
          </p:cNvSpPr>
          <p:nvPr>
            <p:ph type="body" idx="4"/>
          </p:nvPr>
        </p:nvSpPr>
        <p:spPr>
          <a:xfrm>
            <a:off x="4672584" y="2212848"/>
            <a:ext cx="4041648" cy="3913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o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322222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2"/>
          <p:cNvSpPr txBox="1">
            <a:spLocks noGrp="1"/>
          </p:cNvSpPr>
          <p:nvPr>
            <p:ph type="dt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2"/>
          <p:cNvSpPr txBox="1">
            <a:spLocks noGrp="1"/>
          </p:cNvSpPr>
          <p:nvPr>
            <p:ph type="ft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2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3"/>
          <p:cNvSpPr txBox="1">
            <a:spLocks noGrp="1"/>
          </p:cNvSpPr>
          <p:nvPr>
            <p:ph type="dt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3"/>
          <p:cNvSpPr txBox="1">
            <a:spLocks noGrp="1"/>
          </p:cNvSpPr>
          <p:nvPr>
            <p:ph type="ft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3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4"/>
          <p:cNvSpPr txBox="1"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latino Linotype"/>
              <a:buNone/>
              <a:defRPr sz="28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4"/>
          <p:cNvSpPr txBox="1">
            <a:spLocks noGrp="1"/>
          </p:cNvSpPr>
          <p:nvPr>
            <p:ph type="body" idx="1"/>
          </p:nvPr>
        </p:nvSpPr>
        <p:spPr>
          <a:xfrm>
            <a:off x="719137" y="273050"/>
            <a:ext cx="4995863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7F7F7F"/>
              </a:buClr>
              <a:buSzPts val="2800"/>
              <a:buChar char="o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Char char="o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Char char="o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Char char="o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6" name="Google Shape;66;p34"/>
          <p:cNvSpPr txBox="1">
            <a:spLocks noGrp="1"/>
          </p:cNvSpPr>
          <p:nvPr>
            <p:ph type="body" idx="2"/>
          </p:nvPr>
        </p:nvSpPr>
        <p:spPr>
          <a:xfrm>
            <a:off x="5907087" y="2438400"/>
            <a:ext cx="3008313" cy="3687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5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7" name="Google Shape;67;p34"/>
          <p:cNvSpPr txBox="1">
            <a:spLocks noGrp="1"/>
          </p:cNvSpPr>
          <p:nvPr>
            <p:ph type="dt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4"/>
          <p:cNvSpPr txBox="1">
            <a:spLocks noGrp="1"/>
          </p:cNvSpPr>
          <p:nvPr>
            <p:ph type="ft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4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5"/>
          <p:cNvSpPr txBox="1"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alatino Linotype"/>
              <a:buNone/>
              <a:defRPr sz="28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5"/>
          <p:cNvSpPr>
            <a:spLocks noGrp="1"/>
          </p:cNvSpPr>
          <p:nvPr>
            <p:ph type="pic" idx="2"/>
          </p:nvPr>
        </p:nvSpPr>
        <p:spPr>
          <a:xfrm>
            <a:off x="1508126" y="1143000"/>
            <a:ext cx="6054724" cy="4541044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88900" dist="50800" dir="5400000" algn="ctr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Courier New"/>
              <a:buNone/>
              <a:defRPr sz="2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Courier New"/>
              <a:buNone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Courier New"/>
              <a:buNone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Courier New"/>
              <a:buNone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3" name="Google Shape;73;p35"/>
          <p:cNvSpPr txBox="1">
            <a:spLocks noGrp="1"/>
          </p:cNvSpPr>
          <p:nvPr>
            <p:ph type="body" idx="1"/>
          </p:nvPr>
        </p:nvSpPr>
        <p:spPr>
          <a:xfrm>
            <a:off x="1679576" y="5810250"/>
            <a:ext cx="571182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rgbClr val="7F7F7F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4" name="Google Shape;74;p35"/>
          <p:cNvSpPr txBox="1">
            <a:spLocks noGrp="1"/>
          </p:cNvSpPr>
          <p:nvPr>
            <p:ph type="dt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5"/>
          <p:cNvSpPr txBox="1">
            <a:spLocks noGrp="1"/>
          </p:cNvSpPr>
          <p:nvPr>
            <p:ph type="ft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5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76000">
              <a:srgbClr val="F3F3F3"/>
            </a:gs>
            <a:gs pos="92000">
              <a:srgbClr val="D8D8D8"/>
            </a:gs>
            <a:gs pos="100000">
              <a:srgbClr val="D8D8D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alatino Linotype"/>
              <a:buNone/>
              <a:defRPr sz="5400" b="0" i="0" u="none" strike="noStrike" cap="none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Courier New"/>
              <a:buChar char="o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26"/>
          <p:cNvSpPr txBox="1">
            <a:spLocks noGrp="1"/>
          </p:cNvSpPr>
          <p:nvPr>
            <p:ph type="dt" idx="10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13" name="Google Shape;13;p26"/>
          <p:cNvSpPr txBox="1">
            <a:spLocks noGrp="1"/>
          </p:cNvSpPr>
          <p:nvPr>
            <p:ph type="ftr" idx="11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14" name="Google Shape;14;p26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2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6" name="Google Shape;16;p26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ru.orangesoftware.financisto&amp;hl=zh-TW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"/>
          <p:cNvSpPr txBox="1">
            <a:spLocks noGrp="1"/>
          </p:cNvSpPr>
          <p:nvPr>
            <p:ph type="ctrTitle"/>
          </p:nvPr>
        </p:nvSpPr>
        <p:spPr>
          <a:xfrm>
            <a:off x="971600" y="260648"/>
            <a:ext cx="7758608" cy="2237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alatino Linotype"/>
              <a:buNone/>
            </a:pPr>
            <a:r>
              <a:rPr lang="en-US" sz="6000"/>
              <a:t>Midterm Presentation</a:t>
            </a:r>
            <a:endParaRPr sz="6000"/>
          </a:p>
        </p:txBody>
      </p:sp>
      <p:sp>
        <p:nvSpPr>
          <p:cNvPr id="96" name="Google Shape;96;p1"/>
          <p:cNvSpPr txBox="1">
            <a:spLocks noGrp="1"/>
          </p:cNvSpPr>
          <p:nvPr>
            <p:ph type="subTitle" idx="1"/>
          </p:nvPr>
        </p:nvSpPr>
        <p:spPr>
          <a:xfrm>
            <a:off x="1547664" y="2564904"/>
            <a:ext cx="61722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en-US"/>
              <a:t>Financisto - Personal Finance Tracker</a:t>
            </a:r>
            <a:endParaRPr/>
          </a:p>
        </p:txBody>
      </p:sp>
      <p:sp>
        <p:nvSpPr>
          <p:cNvPr id="97" name="Google Shape;97;p1"/>
          <p:cNvSpPr txBox="1"/>
          <p:nvPr/>
        </p:nvSpPr>
        <p:spPr>
          <a:xfrm>
            <a:off x="3419872" y="3558101"/>
            <a:ext cx="2016224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71"/>
              <a:buFont typeface="Noto Sans Symbols"/>
              <a:buNone/>
            </a:pPr>
            <a:r>
              <a:rPr lang="en-US" sz="1530" b="1" i="0" u="none" strike="noStrike" cap="none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吳俊青 108598014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71"/>
              <a:buFont typeface="Noto Sans Symbols"/>
              <a:buNone/>
            </a:pPr>
            <a:r>
              <a:rPr lang="en-US" sz="1530" b="1" i="0" u="none" strike="noStrike" cap="none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林稟宸 108598051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71"/>
              <a:buFont typeface="Noto Sans Symbols"/>
              <a:buNone/>
            </a:pPr>
            <a:r>
              <a:rPr lang="en-US" sz="1530" b="1" i="0" u="none" strike="noStrike" cap="none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朱科霖 108598059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71"/>
              <a:buFont typeface="Noto Sans Symbols"/>
              <a:buNone/>
            </a:pPr>
            <a:r>
              <a:rPr lang="en-US" sz="1530" b="1" i="0" u="none" strike="noStrike" cap="none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謝仰萱 108598002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71"/>
              <a:buFont typeface="Noto Sans Symbols"/>
              <a:buNone/>
            </a:pPr>
            <a:r>
              <a:rPr lang="en-US" sz="1530" b="1" i="0" u="none" strike="noStrike" cap="none">
                <a:solidFill>
                  <a:schemeClr val="dk2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蘇以諾 108598078</a:t>
            </a:r>
            <a:endParaRPr/>
          </a:p>
        </p:txBody>
      </p:sp>
      <p:sp>
        <p:nvSpPr>
          <p:cNvPr id="98" name="Google Shape;98;p1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帳戶移轉</a:t>
            </a:r>
            <a:endParaRPr/>
          </a:p>
        </p:txBody>
      </p:sp>
      <p:sp>
        <p:nvSpPr>
          <p:cNvPr id="182" name="Google Shape;182;p10" descr="電影海報圖片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83" name="Google Shape;183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測試帳戶是否能轉帳成功。</a:t>
            </a:r>
            <a:endParaRPr/>
          </a:p>
        </p:txBody>
      </p:sp>
      <p:pic>
        <p:nvPicPr>
          <p:cNvPr id="184" name="Google Shape;18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3728" y="2132857"/>
            <a:ext cx="2016224" cy="419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04048" y="2132857"/>
            <a:ext cx="2016225" cy="41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0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關閉帳戶</a:t>
            </a:r>
            <a:endParaRPr/>
          </a:p>
        </p:txBody>
      </p:sp>
      <p:sp>
        <p:nvSpPr>
          <p:cNvPr id="192" name="Google Shape;192;p11" descr="電影海報圖片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93" name="Google Shape;193;p11"/>
          <p:cNvSpPr txBox="1">
            <a:spLocks noGrp="1"/>
          </p:cNvSpPr>
          <p:nvPr>
            <p:ph type="body" idx="1"/>
          </p:nvPr>
        </p:nvSpPr>
        <p:spPr>
          <a:xfrm>
            <a:off x="40787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測試帳戶是否能關閉。</a:t>
            </a:r>
            <a:endParaRPr/>
          </a:p>
        </p:txBody>
      </p:sp>
      <p:pic>
        <p:nvPicPr>
          <p:cNvPr id="194" name="Google Shape;19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6736" y="2165395"/>
            <a:ext cx="1926584" cy="4006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74799" y="2165389"/>
            <a:ext cx="1926584" cy="400657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1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2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alatino Linotype"/>
              <a:buNone/>
            </a:pPr>
            <a:r>
              <a:rPr lang="en-US"/>
              <a:t>重開帳戶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2" name="Google Shape;202;p12" descr="電影海報圖片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203" name="Google Shape;203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/>
              <a:t>測試帳戶關閉後是否能重開。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4" name="Google Shape;20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82928" y="2204864"/>
            <a:ext cx="2009442" cy="4178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57127" y="2204864"/>
            <a:ext cx="2009443" cy="417889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2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alatino Linotype"/>
              <a:buNone/>
            </a:pPr>
            <a:r>
              <a:rPr lang="en-US"/>
              <a:t>刪除所有交易明細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p13" descr="電影海報圖片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213" name="Google Shape;213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/>
              <a:t>測試所有舊交易明細是否能刪除。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4" name="Google Shape;21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9592" y="2132856"/>
            <a:ext cx="2064356" cy="4293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33072" y="2132857"/>
            <a:ext cx="2064356" cy="4293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66552" y="2135367"/>
            <a:ext cx="2063149" cy="429058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3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4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alatino Linotype"/>
              <a:buNone/>
            </a:pPr>
            <a:r>
              <a:rPr lang="en-US"/>
              <a:t>複製明細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3" name="Google Shape;223;p14" descr="電影海報圖片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224" name="Google Shape;224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/>
              <a:t>測試明細是否能複製。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5" name="Google Shape;22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3728" y="2138516"/>
            <a:ext cx="2098982" cy="4365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21266" y="2138516"/>
            <a:ext cx="2098982" cy="4365104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4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alatino Linotype"/>
              <a:buNone/>
            </a:pPr>
            <a:r>
              <a:rPr lang="en-US"/>
              <a:t>過濾明細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3" name="Google Shape;233;p15" descr="電影海報圖片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234" name="Google Shape;234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/>
              <a:t>測試明細是否能過濾。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5" name="Google Shape;23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3542" y="2370843"/>
            <a:ext cx="1617125" cy="3363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14784" y="2370844"/>
            <a:ext cx="1624739" cy="3378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01074" y="2371082"/>
            <a:ext cx="1624626" cy="3378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5462" y="2371083"/>
            <a:ext cx="1624625" cy="3378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305392" y="2370844"/>
            <a:ext cx="1617337" cy="3363461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5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6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alatino Linotype"/>
              <a:buNone/>
            </a:pPr>
            <a:r>
              <a:rPr lang="en-US"/>
              <a:t>帳戶統計報告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6" name="Google Shape;246;p16" descr="電影海報圖片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247" name="Google Shape;247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/>
              <a:t>測試帳戶統計報告是否顯示正確。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8" name="Google Shape;24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264" y="2132857"/>
            <a:ext cx="1944215" cy="4043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35896" y="2132856"/>
            <a:ext cx="1944216" cy="4043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28184" y="2132856"/>
            <a:ext cx="1944216" cy="4043248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6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7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alatino Linotype"/>
              <a:buNone/>
            </a:pPr>
            <a:r>
              <a:rPr lang="en-US"/>
              <a:t>密碼設定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7" name="Google Shape;257;p17" descr="電影海報圖片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258" name="Google Shape;258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/>
              <a:t>測試密碼是否正確設定。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9" name="Google Shape;25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477" y="2132635"/>
            <a:ext cx="1883027" cy="3915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50086" y="2136903"/>
            <a:ext cx="1872208" cy="389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10208" y="2132638"/>
            <a:ext cx="1872207" cy="389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66418" y="2132635"/>
            <a:ext cx="1872208" cy="389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7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>
            <a:spLocks noGrp="1"/>
          </p:cNvSpPr>
          <p:nvPr>
            <p:ph type="title"/>
          </p:nvPr>
        </p:nvSpPr>
        <p:spPr>
          <a:xfrm>
            <a:off x="13194" y="188640"/>
            <a:ext cx="9011344" cy="1368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alatino Linotype"/>
              <a:buNone/>
            </a:pPr>
            <a:r>
              <a:rPr lang="en-US"/>
              <a:t>Features Not To Be Tested</a:t>
            </a:r>
            <a:endParaRPr/>
          </a:p>
        </p:txBody>
      </p:sp>
      <p:graphicFrame>
        <p:nvGraphicFramePr>
          <p:cNvPr id="269" name="Google Shape;269;p18"/>
          <p:cNvGraphicFramePr/>
          <p:nvPr/>
        </p:nvGraphicFramePr>
        <p:xfrm>
          <a:off x="630434" y="1556792"/>
          <a:ext cx="7776875" cy="4639850"/>
        </p:xfrm>
        <a:graphic>
          <a:graphicData uri="http://schemas.openxmlformats.org/drawingml/2006/table">
            <a:tbl>
              <a:tblPr>
                <a:noFill/>
                <a:tableStyleId>{9CE07844-F508-4C13-AFD6-11A57F1B3863}</a:tableStyleId>
              </a:tblPr>
              <a:tblGrid>
                <a:gridCol w="24402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94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471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89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Feature not to Test</a:t>
                      </a:r>
                      <a:endParaRPr sz="1400" u="none" strike="noStrike" cap="non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Test Description</a:t>
                      </a:r>
                      <a:endParaRPr sz="1400" u="none" strike="noStrike" cap="non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Reason</a:t>
                      </a:r>
                      <a:endParaRPr sz="1400" u="none" strike="noStrike" cap="non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50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Google driver、Dropbox備份</a:t>
                      </a:r>
                      <a:endParaRPr sz="1400" u="none" strike="noStrike" cap="non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測試該筆帳戶是否能備份成功</a:t>
                      </a:r>
                      <a:endParaRPr sz="1400" u="none" strike="noStrike" cap="non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無法確認該備份功能是否正確</a:t>
                      </a:r>
                      <a:endParaRPr sz="1400" u="none" strike="noStrike" cap="non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50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Google driver、Dropbox復原</a:t>
                      </a:r>
                      <a:endParaRPr sz="1400" u="none" strike="noStrike" cap="non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測試該筆帳戶是否能復原成功</a:t>
                      </a:r>
                      <a:endParaRPr sz="1400" u="none" strike="noStrike" cap="non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無法確認該復原功能是否正確</a:t>
                      </a:r>
                      <a:endParaRPr sz="1400" u="none" strike="noStrike" cap="non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50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匯入/匯出</a:t>
                      </a:r>
                      <a:endParaRPr sz="1400" u="none" strike="noStrike" cap="non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測試該筆帳戶是否能匯出/匯入CSV/QIF檔</a:t>
                      </a:r>
                      <a:endParaRPr sz="1400" u="none" strike="noStrike" cap="non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無法確認該匯入/匯出功能是否正確</a:t>
                      </a:r>
                      <a:endParaRPr sz="1400" u="none" strike="noStrike" cap="non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50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定期交易</a:t>
                      </a:r>
                      <a:endParaRPr sz="1400" u="none" strike="noStrike" cap="non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測試該筆帳戶是否能定期交易</a:t>
                      </a:r>
                      <a:endParaRPr sz="1400" u="none" strike="noStrike" cap="non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無法確認交易是否定期新增</a:t>
                      </a:r>
                      <a:endParaRPr sz="1400" u="none" strike="noStrike" cap="non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25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贊助功能</a:t>
                      </a:r>
                      <a:endParaRPr sz="1400" u="none" strike="noStrike" cap="non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測試作者是否收到贊助</a:t>
                      </a:r>
                      <a:endParaRPr sz="1400" u="none" strike="noStrike" cap="non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經費不足，無法測試</a:t>
                      </a:r>
                      <a:endParaRPr sz="1400" u="none" strike="noStrike" cap="non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25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附加圖片</a:t>
                      </a:r>
                      <a:endParaRPr sz="1400" u="none" strike="noStrike" cap="non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測試圖片是否能加入</a:t>
                      </a:r>
                      <a:endParaRPr sz="1400" u="none" strike="noStrike" cap="non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無法確認圖片是否正確</a:t>
                      </a:r>
                      <a:endParaRPr sz="1400" u="none" strike="noStrike" cap="non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270" name="Google Shape;270;p18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9"/>
          <p:cNvSpPr txBox="1">
            <a:spLocks noGrp="1"/>
          </p:cNvSpPr>
          <p:nvPr>
            <p:ph type="title"/>
          </p:nvPr>
        </p:nvSpPr>
        <p:spPr>
          <a:xfrm>
            <a:off x="-180528" y="-387424"/>
            <a:ext cx="9731424" cy="4077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6666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alatino Linotype"/>
              <a:buNone/>
            </a:pPr>
            <a:r>
              <a:rPr lang="en-US" sz="6000"/>
              <a:t>Test criteria</a:t>
            </a:r>
            <a:endParaRPr sz="6000"/>
          </a:p>
        </p:txBody>
      </p:sp>
      <p:sp>
        <p:nvSpPr>
          <p:cNvPr id="276" name="Google Shape;276;p19" descr="電影海報圖片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277" name="Google Shape;277;p19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alatino Linotype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04" name="Google Shape;104;p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960"/>
              <a:buChar char="•"/>
            </a:pPr>
            <a:r>
              <a:rPr lang="en-US" sz="2960"/>
              <a:t>App Introduction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7F7F7F"/>
              </a:buClr>
              <a:buSzPts val="2960"/>
              <a:buChar char="•"/>
            </a:pPr>
            <a:r>
              <a:rPr lang="en-US" sz="2960"/>
              <a:t>Feature To Be Tested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7F7F7F"/>
              </a:buClr>
              <a:buSzPts val="2960"/>
              <a:buChar char="•"/>
            </a:pPr>
            <a:r>
              <a:rPr lang="en-US" sz="2960"/>
              <a:t>Features Not To Be Tested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7F7F7F"/>
              </a:buClr>
              <a:buSzPts val="2960"/>
              <a:buChar char="•"/>
            </a:pPr>
            <a:r>
              <a:rPr lang="en-US" sz="2960"/>
              <a:t>Feature Pass/Fail Criteria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7F7F7F"/>
              </a:buClr>
              <a:buSzPts val="2960"/>
              <a:buChar char="•"/>
            </a:pPr>
            <a:r>
              <a:rPr lang="en-US" sz="2960"/>
              <a:t>Approach 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7F7F7F"/>
              </a:buClr>
              <a:buSzPts val="2960"/>
              <a:buChar char="•"/>
            </a:pPr>
            <a:r>
              <a:rPr lang="en-US" sz="2960"/>
              <a:t>Activity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7F7F7F"/>
              </a:buClr>
              <a:buSzPts val="2960"/>
              <a:buChar char="•"/>
            </a:pPr>
            <a:r>
              <a:rPr lang="en-US" sz="2960"/>
              <a:t>Schedule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7F7F7F"/>
              </a:buClr>
              <a:buSzPts val="2960"/>
              <a:buChar char="•"/>
            </a:pPr>
            <a:r>
              <a:rPr lang="en-US" sz="2960"/>
              <a:t>Tools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7F7F7F"/>
              </a:buClr>
              <a:buSzPts val="2960"/>
              <a:buChar char="•"/>
            </a:pPr>
            <a:r>
              <a:rPr lang="en-US" sz="2960"/>
              <a:t>Responsibility</a:t>
            </a:r>
            <a:endParaRPr/>
          </a:p>
          <a:p>
            <a:pPr marL="342900" lvl="0" indent="-201930" algn="l" rtl="0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rgbClr val="7F7F7F"/>
              </a:buClr>
              <a:buSzPts val="2220"/>
              <a:buNone/>
            </a:pPr>
            <a:endParaRPr sz="2220"/>
          </a:p>
        </p:txBody>
      </p:sp>
      <p:sp>
        <p:nvSpPr>
          <p:cNvPr id="105" name="Google Shape;105;p2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0"/>
          <p:cNvSpPr txBox="1">
            <a:spLocks noGrp="1"/>
          </p:cNvSpPr>
          <p:nvPr>
            <p:ph type="title"/>
          </p:nvPr>
        </p:nvSpPr>
        <p:spPr>
          <a:xfrm>
            <a:off x="484624" y="476672"/>
            <a:ext cx="8202176" cy="1412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alatino Linotype"/>
              <a:buNone/>
            </a:pPr>
            <a:r>
              <a:rPr lang="en-US"/>
              <a:t>Feature Pass/Fail Criteria</a:t>
            </a:r>
            <a:endParaRPr/>
          </a:p>
        </p:txBody>
      </p:sp>
      <p:sp>
        <p:nvSpPr>
          <p:cNvPr id="283" name="Google Shape;283;p20"/>
          <p:cNvSpPr txBox="1">
            <a:spLocks noGrp="1"/>
          </p:cNvSpPr>
          <p:nvPr>
            <p:ph type="body" idx="1"/>
          </p:nvPr>
        </p:nvSpPr>
        <p:spPr>
          <a:xfrm>
            <a:off x="457200" y="2060848"/>
            <a:ext cx="8229600" cy="3528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>
              <a:spcBef>
                <a:spcPts val="0"/>
              </a:spcBef>
              <a:buSzPts val="2400"/>
            </a:pPr>
            <a:r>
              <a:rPr lang="zh-TW" altLang="zh-TW" dirty="0"/>
              <a:t>所有測試必須有</a:t>
            </a:r>
            <a:r>
              <a:rPr lang="en-US" altLang="zh-TW" dirty="0"/>
              <a:t>80%</a:t>
            </a:r>
            <a:r>
              <a:rPr lang="zh-TW" altLang="zh-TW" dirty="0"/>
              <a:t>以上為</a:t>
            </a:r>
            <a:r>
              <a:rPr lang="en-US" altLang="zh-TW" dirty="0"/>
              <a:t>Pass</a:t>
            </a:r>
            <a:r>
              <a:rPr lang="zh-TW" altLang="zh-TW" dirty="0"/>
              <a:t>，並且</a:t>
            </a:r>
            <a:r>
              <a:rPr lang="en-US" altLang="zh-TW" dirty="0"/>
              <a:t>Fail</a:t>
            </a:r>
            <a:r>
              <a:rPr lang="zh-TW" altLang="zh-TW" dirty="0"/>
              <a:t>的部分以優先度</a:t>
            </a:r>
            <a:r>
              <a:rPr lang="en-US" altLang="zh-TW" dirty="0"/>
              <a:t>(1~10 </a:t>
            </a:r>
            <a:r>
              <a:rPr lang="zh-TW" altLang="zh-TW" dirty="0"/>
              <a:t>數字小為優先度高</a:t>
            </a:r>
            <a:r>
              <a:rPr lang="en-US" altLang="zh-TW" dirty="0"/>
              <a:t>)</a:t>
            </a:r>
            <a:r>
              <a:rPr lang="zh-TW" altLang="zh-TW" dirty="0"/>
              <a:t>為基準，一旦有優先度</a:t>
            </a:r>
            <a:r>
              <a:rPr lang="en-US" altLang="zh-TW" dirty="0"/>
              <a:t>5</a:t>
            </a:r>
            <a:r>
              <a:rPr lang="zh-TW" altLang="zh-TW" dirty="0"/>
              <a:t>以上的</a:t>
            </a:r>
            <a:r>
              <a:rPr lang="en-US" altLang="zh-TW" dirty="0"/>
              <a:t>Test fail</a:t>
            </a:r>
            <a:r>
              <a:rPr lang="zh-TW" altLang="zh-TW" dirty="0"/>
              <a:t>，整體測試將直接視為</a:t>
            </a:r>
            <a:r>
              <a:rPr lang="en-US" altLang="zh-TW" dirty="0"/>
              <a:t>Fail</a:t>
            </a:r>
            <a:r>
              <a:rPr lang="zh-TW" altLang="zh-TW" smtClean="0"/>
              <a:t>。</a:t>
            </a:r>
            <a:endParaRPr lang="en-US" smtClean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dirty="0" err="1" smtClean="0"/>
              <a:t>APP</a:t>
            </a:r>
            <a:r>
              <a:rPr lang="en-US" dirty="0" err="1"/>
              <a:t>基本CRUD功能：帳戶、交易明細、預算等功能需全部通過測試案例</a:t>
            </a:r>
            <a:r>
              <a:rPr lang="en-US" dirty="0"/>
              <a:t>。</a:t>
            </a:r>
            <a:endParaRPr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dirty="0" err="1"/>
              <a:t>APP和計算相關功能：測試不同</a:t>
            </a:r>
            <a:r>
              <a:rPr lang="en-US" dirty="0"/>
              <a:t> </a:t>
            </a:r>
            <a:r>
              <a:rPr lang="en-US" dirty="0" err="1"/>
              <a:t>boundary，確保功能</a:t>
            </a:r>
            <a:r>
              <a:rPr lang="en-US" dirty="0"/>
              <a:t> pass </a:t>
            </a:r>
            <a:r>
              <a:rPr lang="en-US" dirty="0" err="1"/>
              <a:t>或有BUG</a:t>
            </a:r>
            <a:r>
              <a:rPr lang="en-US" dirty="0"/>
              <a:t>。</a:t>
            </a:r>
            <a:endParaRPr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dirty="0" err="1"/>
              <a:t>APP顯示相關功能：確認</a:t>
            </a:r>
            <a:r>
              <a:rPr lang="en-US" dirty="0"/>
              <a:t> Node </a:t>
            </a:r>
            <a:r>
              <a:rPr lang="en-US" dirty="0" err="1"/>
              <a:t>都走過就代表該功能</a:t>
            </a:r>
            <a:r>
              <a:rPr lang="en-US" dirty="0"/>
              <a:t> pass。</a:t>
            </a:r>
            <a:endParaRPr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 dirty="0" err="1"/>
              <a:t>如果測試結果多次有導致程式停止運行的Bug，即確定該功能Fail</a:t>
            </a:r>
            <a:endParaRPr dirty="0"/>
          </a:p>
        </p:txBody>
      </p:sp>
      <p:sp>
        <p:nvSpPr>
          <p:cNvPr id="284" name="Google Shape;284;p20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1"/>
          <p:cNvSpPr txBox="1">
            <a:spLocks noGrp="1"/>
          </p:cNvSpPr>
          <p:nvPr>
            <p:ph type="title"/>
          </p:nvPr>
        </p:nvSpPr>
        <p:spPr>
          <a:xfrm>
            <a:off x="467544" y="-243408"/>
            <a:ext cx="8229600" cy="119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alatino Linotype"/>
              <a:buNone/>
            </a:pPr>
            <a:r>
              <a:rPr lang="en-US"/>
              <a:t>Approach</a:t>
            </a:r>
            <a:endParaRPr/>
          </a:p>
        </p:txBody>
      </p:sp>
      <p:sp>
        <p:nvSpPr>
          <p:cNvPr id="291" name="Google Shape;291;p21"/>
          <p:cNvSpPr/>
          <p:nvPr/>
        </p:nvSpPr>
        <p:spPr>
          <a:xfrm>
            <a:off x="611560" y="1035506"/>
            <a:ext cx="821378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為了模擬新增明細的流程</a:t>
            </a: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8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所以我們使用user</a:t>
            </a: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scenario方法</a:t>
            </a: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8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並轉換成Graph</a:t>
            </a: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</a:t>
            </a:r>
            <a:endParaRPr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藉此可以使我們更方便的設計</a:t>
            </a: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test case, </a:t>
            </a:r>
            <a:r>
              <a:rPr lang="en-US" sz="18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找出在這流程之下是否有不預期的錯誤</a:t>
            </a:r>
            <a:endParaRPr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2" name="Google Shape;292;p21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938979"/>
            <a:ext cx="7799234" cy="462031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2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alatino Linotype"/>
              <a:buNone/>
            </a:pPr>
            <a:r>
              <a:rPr lang="en-US"/>
              <a:t>Activity </a:t>
            </a:r>
            <a:endParaRPr/>
          </a:p>
        </p:txBody>
      </p:sp>
      <p:sp>
        <p:nvSpPr>
          <p:cNvPr id="298" name="Google Shape;298;p22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299" name="Google Shape;299;p22"/>
          <p:cNvSpPr txBox="1">
            <a:spLocks noGrp="1"/>
          </p:cNvSpPr>
          <p:nvPr>
            <p:ph type="body" idx="1"/>
          </p:nvPr>
        </p:nvSpPr>
        <p:spPr>
          <a:xfrm>
            <a:off x="1475656" y="191683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/>
              <a:t>熟悉待測App功能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/>
              <a:t>列出App所有功能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/>
              <a:t>分析出App可測試功能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/>
              <a:t>決定測試準則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/>
              <a:t>利用User scenario 設計test case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/>
              <a:t>實作test case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/>
              <a:t>分析測試結果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3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alatino Linotype"/>
              <a:buNone/>
            </a:pPr>
            <a:r>
              <a:rPr lang="en-US"/>
              <a:t>Schedule</a:t>
            </a:r>
            <a:endParaRPr/>
          </a:p>
        </p:txBody>
      </p:sp>
      <p:graphicFrame>
        <p:nvGraphicFramePr>
          <p:cNvPr id="305" name="Google Shape;305;p23"/>
          <p:cNvGraphicFramePr/>
          <p:nvPr/>
        </p:nvGraphicFramePr>
        <p:xfrm>
          <a:off x="1835696" y="1746029"/>
          <a:ext cx="11480275" cy="4464600"/>
        </p:xfrm>
        <a:graphic>
          <a:graphicData uri="http://schemas.openxmlformats.org/drawingml/2006/table">
            <a:tbl>
              <a:tblPr>
                <a:noFill/>
                <a:tableStyleId>{9CE07844-F508-4C13-AFD6-11A57F1B3863}</a:tableStyleId>
              </a:tblPr>
              <a:tblGrid>
                <a:gridCol w="2314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939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858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6858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86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Date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500" marR="48500" marT="48500" marB="48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500" marR="48500" marT="48500" marB="48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7800">
                <a:tc>
                  <a:txBody>
                    <a:bodyPr/>
                    <a:lstStyle/>
                    <a:p>
                      <a:pPr marL="88900" marR="1524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2020/3/12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500" marR="48500" marT="48500" marB="48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8900" marR="1524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Software Test Plan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500" marR="48500" marT="48500" marB="48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7800">
                <a:tc>
                  <a:txBody>
                    <a:bodyPr/>
                    <a:lstStyle/>
                    <a:p>
                      <a:pPr marL="88900" marR="1524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2020/3/18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500" marR="48500" marT="48500" marB="48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8900" marR="1524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撰寫</a:t>
                      </a: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STP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500" marR="48500" marT="48500" marB="48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524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 sz="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375" marR="523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8900" marR="1524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 </a:t>
                      </a:r>
                      <a:endParaRPr sz="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2375" marR="523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07800">
                <a:tc>
                  <a:txBody>
                    <a:bodyPr/>
                    <a:lstStyle/>
                    <a:p>
                      <a:pPr marL="88900" marR="1524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2020/4/1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500" marR="48500" marT="48500" marB="48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8900" marR="1524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撰寫</a:t>
                      </a: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TDS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500" marR="48500" marT="48500" marB="48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7800">
                <a:tc>
                  <a:txBody>
                    <a:bodyPr/>
                    <a:lstStyle/>
                    <a:p>
                      <a:pPr marL="88900" marR="1524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2020/4/7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500" marR="48500" marT="48500" marB="48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8900" marR="1524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撰寫</a:t>
                      </a: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TCS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500" marR="48500" marT="48500" marB="48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07800">
                <a:tc>
                  <a:txBody>
                    <a:bodyPr/>
                    <a:lstStyle/>
                    <a:p>
                      <a:pPr marL="88900" marR="1524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2020/4/29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500" marR="48500" marT="48500" marB="48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8900" marR="1524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midterm presentation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500" marR="48500" marT="48500" marB="48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07800">
                <a:tc>
                  <a:txBody>
                    <a:bodyPr/>
                    <a:lstStyle/>
                    <a:p>
                      <a:pPr marL="88900" marR="1524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2020/5/7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500" marR="48500" marT="48500" marB="48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8900" marR="1524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Set up Appium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500" marR="48500" marT="48500" marB="48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07800">
                <a:tc>
                  <a:txBody>
                    <a:bodyPr/>
                    <a:lstStyle/>
                    <a:p>
                      <a:pPr marL="88900" marR="1524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2020/5/14 ~ 2020/5/20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500" marR="48500" marT="48500" marB="48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8900" marR="1524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Implement test cases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500" marR="48500" marT="48500" marB="48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07800">
                <a:tc>
                  <a:txBody>
                    <a:bodyPr/>
                    <a:lstStyle/>
                    <a:p>
                      <a:pPr marL="88900" marR="1524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2020/5/21 ~ 2020/5/27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500" marR="48500" marT="48500" marB="48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8900" marR="1524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Implement test cases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500" marR="48500" marT="48500" marB="48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07800">
                <a:tc>
                  <a:txBody>
                    <a:bodyPr/>
                    <a:lstStyle/>
                    <a:p>
                      <a:pPr marL="88900" marR="1524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2020/5/28 ~ 2020/6/5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500" marR="48500" marT="48500" marB="48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8900" marR="1524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Implement test cases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500" marR="48500" marT="48500" marB="48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07800">
                <a:tc>
                  <a:txBody>
                    <a:bodyPr/>
                    <a:lstStyle/>
                    <a:p>
                      <a:pPr marL="88900" marR="1524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2020/6/30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500" marR="48500" marT="48500" marB="48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8900" marR="1524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Final presentation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500" marR="48500" marT="48500" marB="48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306" name="Google Shape;306;p23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4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alatino Linotype"/>
              <a:buNone/>
            </a:pPr>
            <a:r>
              <a:rPr lang="en-US"/>
              <a:t>Tools</a:t>
            </a:r>
            <a:endParaRPr/>
          </a:p>
        </p:txBody>
      </p:sp>
      <p:sp>
        <p:nvSpPr>
          <p:cNvPr id="312" name="Google Shape;312;p24"/>
          <p:cNvSpPr txBox="1">
            <a:spLocks noGrp="1"/>
          </p:cNvSpPr>
          <p:nvPr>
            <p:ph type="body" idx="1"/>
          </p:nvPr>
        </p:nvSpPr>
        <p:spPr>
          <a:xfrm>
            <a:off x="2756633" y="4111691"/>
            <a:ext cx="3024336" cy="1324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190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endParaRPr/>
          </a:p>
          <a:p>
            <a:pPr marL="342900" lvl="0" indent="-1905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/>
              <a:t>Python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endParaRPr/>
          </a:p>
        </p:txBody>
      </p:sp>
      <p:pic>
        <p:nvPicPr>
          <p:cNvPr id="313" name="Google Shape;31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9592" y="1459828"/>
            <a:ext cx="1576077" cy="1416722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4"/>
          <p:cNvSpPr txBox="1"/>
          <p:nvPr/>
        </p:nvSpPr>
        <p:spPr>
          <a:xfrm>
            <a:off x="2339752" y="1404711"/>
            <a:ext cx="4263978" cy="1331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190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endParaRPr sz="24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1905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endParaRPr sz="24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Robot Framework</a:t>
            </a:r>
            <a:endParaRPr/>
          </a:p>
          <a:p>
            <a:pPr marL="342900" marR="0" lvl="0" indent="-1905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endParaRPr sz="24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1905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endParaRPr sz="24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1905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endParaRPr sz="24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5" name="Google Shape;315;p24"/>
          <p:cNvSpPr txBox="1"/>
          <p:nvPr/>
        </p:nvSpPr>
        <p:spPr>
          <a:xfrm>
            <a:off x="3995936" y="3004911"/>
            <a:ext cx="3538736" cy="1575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19050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endParaRPr sz="24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Appium</a:t>
            </a:r>
            <a:endParaRPr sz="24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endParaRPr sz="24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6" name="Google Shape;316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9592" y="2876550"/>
            <a:ext cx="2971800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4" descr="File:Python-logo-notext.svg - 維基百科，自由的百科全書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91898" y="4336378"/>
            <a:ext cx="1320081" cy="1320081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4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alatino Linotype"/>
              <a:buNone/>
            </a:pPr>
            <a:r>
              <a:rPr lang="en-US"/>
              <a:t>Responsibility</a:t>
            </a:r>
            <a:endParaRPr/>
          </a:p>
        </p:txBody>
      </p:sp>
      <p:graphicFrame>
        <p:nvGraphicFramePr>
          <p:cNvPr id="324" name="Google Shape;324;p25"/>
          <p:cNvGraphicFramePr/>
          <p:nvPr/>
        </p:nvGraphicFramePr>
        <p:xfrm>
          <a:off x="1475657" y="1988841"/>
          <a:ext cx="5778150" cy="2682325"/>
        </p:xfrm>
        <a:graphic>
          <a:graphicData uri="http://schemas.openxmlformats.org/drawingml/2006/table">
            <a:tbl>
              <a:tblPr>
                <a:noFill/>
                <a:tableStyleId>{9CE07844-F508-4C13-AFD6-11A57F1B3863}</a:tableStyleId>
              </a:tblPr>
              <a:tblGrid>
                <a:gridCol w="14265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515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30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Job</a:t>
                      </a:r>
                      <a:endParaRPr sz="1400" u="none" strike="noStrike" cap="non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Team Members</a:t>
                      </a:r>
                      <a:endParaRPr sz="1400" u="none" strike="noStrike" cap="non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59900">
                <a:tc>
                  <a:txBody>
                    <a:bodyPr/>
                    <a:lstStyle/>
                    <a:p>
                      <a:pPr marL="88900" marR="1524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文件撰寫</a:t>
                      </a:r>
                      <a:endParaRPr sz="1400" u="none" strike="noStrike" cap="non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8900" marR="1524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吳俊青、林稟宸、朱科霖、謝仰萱、蘇以諾</a:t>
                      </a:r>
                      <a:endParaRPr sz="1400" u="none" strike="noStrike" cap="non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95800">
                <a:tc>
                  <a:txBody>
                    <a:bodyPr/>
                    <a:lstStyle/>
                    <a:p>
                      <a:pPr marL="88900" marR="1524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測試案例設計</a:t>
                      </a:r>
                      <a:endParaRPr sz="1400" u="none" strike="noStrike" cap="non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8900" marR="1524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吳俊青、林稟宸、朱科霖、謝仰萱、蘇以諾</a:t>
                      </a:r>
                      <a:endParaRPr sz="1400" u="none" strike="noStrike" cap="non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95800">
                <a:tc>
                  <a:txBody>
                    <a:bodyPr/>
                    <a:lstStyle/>
                    <a:p>
                      <a:pPr marL="88900" marR="1524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測試腳本撰寫</a:t>
                      </a:r>
                      <a:endParaRPr sz="1400" u="none" strike="noStrike" cap="non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88900" marR="1524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吳俊青、林稟宸、朱科霖、謝仰萱、蘇以諾</a:t>
                      </a:r>
                      <a:endParaRPr sz="1400" u="none" strike="noStrike" cap="non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325" name="Google Shape;325;p25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alatino Linotype"/>
              <a:buNone/>
            </a:pPr>
            <a:r>
              <a:rPr lang="en-US"/>
              <a:t>App Introduction</a:t>
            </a:r>
            <a:endParaRPr/>
          </a:p>
        </p:txBody>
      </p:sp>
      <p:sp>
        <p:nvSpPr>
          <p:cNvPr id="111" name="Google Shape;111;p3"/>
          <p:cNvSpPr txBox="1">
            <a:spLocks noGrp="1"/>
          </p:cNvSpPr>
          <p:nvPr>
            <p:ph type="body" idx="1"/>
          </p:nvPr>
        </p:nvSpPr>
        <p:spPr>
          <a:xfrm>
            <a:off x="460375" y="1772816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Financisto - Personal Finance Tracker是一個記帳工具，我們藉由撰寫自動化測試，檢驗App的主要功能，並且產生測試報表，藉此評估App是否正常運作。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Android application on Google Play Store: 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Financisto - Personal Finance Tracker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Open source: https://github.com/dsolonenko/financisto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112;p3" descr="電影海報圖片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pic>
        <p:nvPicPr>
          <p:cNvPr id="113" name="Google Shape;11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51349" y="2924944"/>
            <a:ext cx="1646943" cy="163818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 txBox="1">
            <a:spLocks noGrp="1"/>
          </p:cNvSpPr>
          <p:nvPr>
            <p:ph type="title"/>
          </p:nvPr>
        </p:nvSpPr>
        <p:spPr>
          <a:xfrm>
            <a:off x="-180528" y="-387424"/>
            <a:ext cx="9731424" cy="4077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6666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alatino Linotype"/>
              <a:buNone/>
            </a:pPr>
            <a:r>
              <a:rPr lang="en-US" sz="6000"/>
              <a:t>Feature To Be Tested</a:t>
            </a:r>
            <a:endParaRPr sz="6000"/>
          </a:p>
        </p:txBody>
      </p:sp>
      <p:sp>
        <p:nvSpPr>
          <p:cNvPr id="120" name="Google Shape;120;p4" descr="電影海報圖片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21" name="Google Shape;121;p4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6" name="Google Shape;126;p5"/>
          <p:cNvGraphicFramePr/>
          <p:nvPr/>
        </p:nvGraphicFramePr>
        <p:xfrm>
          <a:off x="1763688" y="1916832"/>
          <a:ext cx="5734050" cy="4157218"/>
        </p:xfrm>
        <a:graphic>
          <a:graphicData uri="http://schemas.openxmlformats.org/drawingml/2006/table">
            <a:tbl>
              <a:tblPr>
                <a:noFill/>
                <a:tableStyleId>{ABC1AE73-147D-46F2-9CAB-DF296DA9AE01}</a:tableStyleId>
              </a:tblPr>
              <a:tblGrid>
                <a:gridCol w="18842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49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Feature to Test</a:t>
                      </a:r>
                      <a:endParaRPr sz="11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 Description</a:t>
                      </a:r>
                      <a:endParaRPr sz="11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CRUD for account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測試帳戶的基本操作：新增、查詢、修改、刪除。</a:t>
                      </a:r>
                      <a:endParaRPr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CRUD for transaction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測試交易明細的基本操作：新增、查詢、修改、刪除。</a:t>
                      </a:r>
                      <a:endParaRPr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CRUD for budget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測試預算的基本操作：新增、查詢、修改、刪除。</a:t>
                      </a:r>
                      <a:endParaRPr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CRUD for currency</a:t>
                      </a:r>
                      <a:endParaRPr sz="11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測試貨幣的基本操作：新增、修改、刪除。</a:t>
                      </a:r>
                      <a:endParaRPr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帳戶移轉</a:t>
                      </a:r>
                      <a:endParaRPr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測試帳戶是否能轉帳成功。</a:t>
                      </a:r>
                      <a:endParaRPr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關閉帳戶</a:t>
                      </a:r>
                      <a:endParaRPr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測試帳戶是否能關閉。</a:t>
                      </a:r>
                      <a:endParaRPr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重開帳戶</a:t>
                      </a:r>
                      <a:endParaRPr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測試帳戶關閉後是否能重開。</a:t>
                      </a:r>
                      <a:endParaRPr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刪除所有交易明細</a:t>
                      </a:r>
                      <a:endParaRPr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測試所有交易明細是否能刪除。</a:t>
                      </a:r>
                      <a:endParaRPr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複製明細</a:t>
                      </a:r>
                      <a:endParaRPr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測試明細是否能複製。</a:t>
                      </a:r>
                      <a:endParaRPr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過濾明細</a:t>
                      </a:r>
                      <a:endParaRPr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測試明細是否能過濾。</a:t>
                      </a:r>
                      <a:endParaRPr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帳戶統計報告</a:t>
                      </a:r>
                      <a:endParaRPr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測試帳戶統計報告是否顯示正確。</a:t>
                      </a:r>
                      <a:endParaRPr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密碼設定</a:t>
                      </a:r>
                      <a:endParaRPr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測試密碼是否正確設定。</a:t>
                      </a:r>
                      <a:endParaRPr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sp>
        <p:nvSpPr>
          <p:cNvPr id="127" name="Google Shape;127;p5" descr="電影海報圖片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28" name="Google Shape;128;p5"/>
          <p:cNvSpPr txBox="1">
            <a:spLocks noGrp="1"/>
          </p:cNvSpPr>
          <p:nvPr>
            <p:ph type="title"/>
          </p:nvPr>
        </p:nvSpPr>
        <p:spPr>
          <a:xfrm>
            <a:off x="480511" y="15644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alatino Linotype"/>
              <a:buNone/>
            </a:pPr>
            <a:r>
              <a:rPr lang="en-US"/>
              <a:t>Feature List</a:t>
            </a:r>
            <a:endParaRPr/>
          </a:p>
        </p:txBody>
      </p:sp>
      <p:sp>
        <p:nvSpPr>
          <p:cNvPr id="129" name="Google Shape;129;p5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alatino Linotype"/>
              <a:buNone/>
            </a:pPr>
            <a:r>
              <a:rPr lang="en-US"/>
              <a:t>CRUD for account</a:t>
            </a:r>
            <a:endParaRPr/>
          </a:p>
        </p:txBody>
      </p:sp>
      <p:sp>
        <p:nvSpPr>
          <p:cNvPr id="135" name="Google Shape;135;p6" descr="電影海報圖片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36" name="Google Shape;136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/>
              <a:t>測試帳戶的基本操作：新增、查詢、修改、刪除。</a:t>
            </a:r>
            <a:endParaRPr/>
          </a:p>
        </p:txBody>
      </p:sp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975" y="2299848"/>
            <a:ext cx="1602405" cy="3332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59605" y="2298595"/>
            <a:ext cx="1603610" cy="3334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23621" y="2298450"/>
            <a:ext cx="1597130" cy="3321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91326" y="2301101"/>
            <a:ext cx="1602405" cy="3332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366799" y="2298450"/>
            <a:ext cx="1604955" cy="3337712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6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CRUD for transaction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7" descr="電影海報圖片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49" name="Google Shape;149;p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測試交易明細的基本操作：新增、查詢、修改、刪除。</a:t>
            </a:r>
            <a:endParaRPr/>
          </a:p>
        </p:txBody>
      </p:sp>
      <p:pic>
        <p:nvPicPr>
          <p:cNvPr id="150" name="Google Shape;15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3568" y="2132855"/>
            <a:ext cx="2095190" cy="4357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91880" y="2132855"/>
            <a:ext cx="2095190" cy="4357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63495" y="2132855"/>
            <a:ext cx="2095190" cy="435721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7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CRUD for budget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8" descr="電影海報圖片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60" name="Google Shape;160;p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測試預算的基本操作：新增、查詢、修改、刪除。</a:t>
            </a:r>
            <a:endParaRPr/>
          </a:p>
        </p:txBody>
      </p:sp>
      <p:pic>
        <p:nvPicPr>
          <p:cNvPr id="161" name="Google Shape;16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1720" y="2175117"/>
            <a:ext cx="1872208" cy="389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16016" y="2175117"/>
            <a:ext cx="1872208" cy="389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CRUD for currency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p9" descr="電影海報圖片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70" name="Google Shape;170;p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測試貨幣的基本操作：新增、修改、刪除。</a:t>
            </a:r>
            <a:endParaRPr/>
          </a:p>
        </p:txBody>
      </p:sp>
      <p:pic>
        <p:nvPicPr>
          <p:cNvPr id="171" name="Google Shape;171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575" y="2406629"/>
            <a:ext cx="1683477" cy="3501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79712" y="2406629"/>
            <a:ext cx="1683476" cy="3501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89921" y="2406629"/>
            <a:ext cx="1683477" cy="3501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83135" y="2406629"/>
            <a:ext cx="1683477" cy="3501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86531" y="2406629"/>
            <a:ext cx="1683477" cy="3501008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9"/>
          <p:cNvSpPr txBox="1">
            <a:spLocks noGrp="1"/>
          </p:cNvSpPr>
          <p:nvPr>
            <p:ph type="sldNum" idx="12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25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高階主管">
  <a:themeElements>
    <a:clrScheme name="高階主管">
      <a:dk1>
        <a:srgbClr val="000000"/>
      </a:dk1>
      <a:lt1>
        <a:srgbClr val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517</Words>
  <Application>Microsoft Office PowerPoint</Application>
  <PresentationFormat>如螢幕大小 (4:3)</PresentationFormat>
  <Paragraphs>201</Paragraphs>
  <Slides>25</Slides>
  <Notes>25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5" baseType="lpstr">
      <vt:lpstr>Arial</vt:lpstr>
      <vt:lpstr>新細明體</vt:lpstr>
      <vt:lpstr>Courier New</vt:lpstr>
      <vt:lpstr>Century Gothic</vt:lpstr>
      <vt:lpstr>Noto Sans Symbols</vt:lpstr>
      <vt:lpstr>Times New Roman</vt:lpstr>
      <vt:lpstr>Palatino Linotype</vt:lpstr>
      <vt:lpstr>Calibri</vt:lpstr>
      <vt:lpstr>Microsoft JhengHei</vt:lpstr>
      <vt:lpstr>高階主管</vt:lpstr>
      <vt:lpstr>Midterm Presentation</vt:lpstr>
      <vt:lpstr>Table of Contents</vt:lpstr>
      <vt:lpstr>App Introduction</vt:lpstr>
      <vt:lpstr>Feature To Be Tested</vt:lpstr>
      <vt:lpstr>Feature List</vt:lpstr>
      <vt:lpstr>CRUD for account</vt:lpstr>
      <vt:lpstr>CRUD for transaction</vt:lpstr>
      <vt:lpstr>CRUD for budget</vt:lpstr>
      <vt:lpstr>CRUD for currency</vt:lpstr>
      <vt:lpstr>帳戶移轉</vt:lpstr>
      <vt:lpstr>關閉帳戶</vt:lpstr>
      <vt:lpstr>重開帳戶</vt:lpstr>
      <vt:lpstr>刪除所有交易明細</vt:lpstr>
      <vt:lpstr>複製明細</vt:lpstr>
      <vt:lpstr>過濾明細</vt:lpstr>
      <vt:lpstr>帳戶統計報告</vt:lpstr>
      <vt:lpstr>密碼設定</vt:lpstr>
      <vt:lpstr>Features Not To Be Tested</vt:lpstr>
      <vt:lpstr>Test criteria</vt:lpstr>
      <vt:lpstr>Feature Pass/Fail Criteria</vt:lpstr>
      <vt:lpstr>Approach</vt:lpstr>
      <vt:lpstr>Activity </vt:lpstr>
      <vt:lpstr>Schedule</vt:lpstr>
      <vt:lpstr>Tools</vt:lpstr>
      <vt:lpstr>Responsibility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Midterm Presentation</dc:title>
  <dc:creator>Gene</dc:creator>
  <cp:lastModifiedBy>1104108129@gm.kuas.edu.tw</cp:lastModifiedBy>
  <cp:revision>3</cp:revision>
  <dcterms:created xsi:type="dcterms:W3CDTF">2020-04-17T07:27:45Z</dcterms:created>
  <dcterms:modified xsi:type="dcterms:W3CDTF">2020-04-22T08:49:28Z</dcterms:modified>
</cp:coreProperties>
</file>